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85" r:id="rId3"/>
    <p:sldId id="286" r:id="rId4"/>
    <p:sldId id="292" r:id="rId5"/>
    <p:sldId id="295" r:id="rId6"/>
    <p:sldId id="289" r:id="rId7"/>
    <p:sldId id="290" r:id="rId8"/>
    <p:sldId id="291" r:id="rId9"/>
    <p:sldId id="298" r:id="rId10"/>
    <p:sldId id="299" r:id="rId11"/>
    <p:sldId id="287" r:id="rId12"/>
    <p:sldId id="297" r:id="rId13"/>
    <p:sldId id="293" r:id="rId14"/>
    <p:sldId id="296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56565"/>
    <a:srgbClr val="303030"/>
    <a:srgbClr val="545454"/>
    <a:srgbClr val="3D3D3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179" autoAdjust="0"/>
  </p:normalViewPr>
  <p:slideViewPr>
    <p:cSldViewPr>
      <p:cViewPr varScale="1">
        <p:scale>
          <a:sx n="77" d="100"/>
          <a:sy n="77" d="100"/>
        </p:scale>
        <p:origin x="160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93AD5-9B76-4251-B226-9206E9BFEE3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94D93-818E-4727-9399-DA23E41B3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85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Based on MSE and MSPE comparison, we concluded that Random forest and boosting resulted in the best predictive models.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case we are looking for interpretability, Regression Tree can be a good option although its predictive power is lower than the previous two… we will therefore focus on Regression Tree, random forest and boosting results for this presentation.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94D93-818E-4727-9399-DA23E41B31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1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Explain</a:t>
            </a:r>
            <a:r>
              <a:rPr lang="es-ES" dirty="0"/>
              <a:t> the </a:t>
            </a:r>
            <a:r>
              <a:rPr lang="es-ES" dirty="0" err="1"/>
              <a:t>seasonal</a:t>
            </a:r>
            <a:r>
              <a:rPr lang="es-ES" dirty="0"/>
              <a:t> </a:t>
            </a:r>
            <a:r>
              <a:rPr lang="es-ES" dirty="0" err="1"/>
              <a:t>pattern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the data…</a:t>
            </a:r>
            <a:r>
              <a:rPr lang="es-ES" dirty="0" err="1"/>
              <a:t>that’s</a:t>
            </a:r>
            <a:r>
              <a:rPr lang="es-ES" dirty="0"/>
              <a:t> </a:t>
            </a:r>
            <a:r>
              <a:rPr lang="es-ES" dirty="0" err="1"/>
              <a:t>why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are </a:t>
            </a:r>
            <a:r>
              <a:rPr lang="es-ES" dirty="0" err="1"/>
              <a:t>taking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difference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seasonality</a:t>
            </a:r>
            <a:r>
              <a:rPr lang="es-ES" dirty="0"/>
              <a:t>…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series has a seasonal pattern, you might want to difference the series at a lag that corresponds to the length of the seasonal cycle. For example, if Bike demand is a daily series, we take first order difference at a lag of 365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94D93-818E-4727-9399-DA23E41B31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21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lated image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9" r="7772"/>
          <a:stretch/>
        </p:blipFill>
        <p:spPr bwMode="auto">
          <a:xfrm>
            <a:off x="0" y="0"/>
            <a:ext cx="9134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807" y="1170707"/>
            <a:ext cx="7744092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0753" y="3731347"/>
            <a:ext cx="5728201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938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6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2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639" y="217343"/>
            <a:ext cx="78867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39" y="1677842"/>
            <a:ext cx="7886700" cy="4351338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75187" y="6476419"/>
            <a:ext cx="20574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B1DC801-DF3C-405A-8398-D1B8ECA509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5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996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8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05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5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69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6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2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D50FB-CC68-4E3E-8CBC-4B2EDE1100AD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C801-DF3C-405A-8398-D1B8ECA5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77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10800000" flipV="1">
            <a:off x="0" y="-1201"/>
            <a:ext cx="9144000" cy="6859201"/>
          </a:xfrm>
          <a:prstGeom prst="rect">
            <a:avLst/>
          </a:prstGeom>
          <a:solidFill>
            <a:srgbClr val="303030">
              <a:alpha val="6509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693" y="1447800"/>
            <a:ext cx="8221041" cy="2626360"/>
          </a:xfrm>
        </p:spPr>
        <p:txBody>
          <a:bodyPr>
            <a:noAutofit/>
          </a:bodyPr>
          <a:lstStyle/>
          <a:p>
            <a:pPr algn="l"/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Capital Bikeshare Demand Forecasting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4195" y="6234735"/>
            <a:ext cx="8476039" cy="527577"/>
          </a:xfrm>
        </p:spPr>
        <p:txBody>
          <a:bodyPr>
            <a:normAutofit/>
          </a:bodyPr>
          <a:lstStyle/>
          <a:p>
            <a:pPr algn="l">
              <a:lnSpc>
                <a:spcPts val="2400"/>
              </a:lnSpc>
              <a:spcBef>
                <a:spcPts val="0"/>
              </a:spcBef>
            </a:pPr>
            <a:r>
              <a:rPr lang="en-US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Nitish Ghosal | Maggie Ledbetter | Adrian Valles</a:t>
            </a:r>
          </a:p>
        </p:txBody>
      </p:sp>
    </p:spTree>
    <p:extLst>
      <p:ext uri="{BB962C8B-B14F-4D97-AF65-F5344CB8AC3E}">
        <p14:creationId xmlns:p14="http://schemas.microsoft.com/office/powerpoint/2010/main" val="3595119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Boosting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31520" y="1383920"/>
            <a:ext cx="8056345" cy="891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600" dirty="0"/>
              <a:t>S</a:t>
            </a:r>
            <a:r>
              <a:rPr lang="en-US" sz="2600" dirty="0" err="1"/>
              <a:t>imilar</a:t>
            </a:r>
            <a:r>
              <a:rPr lang="en-US" sz="2600" dirty="0"/>
              <a:t> MSPE than random forest but slightly worse MSE</a:t>
            </a:r>
          </a:p>
          <a:p>
            <a:pPr marL="0" indent="0">
              <a:buNone/>
            </a:pPr>
            <a:r>
              <a:rPr lang="es-ES" sz="2600" dirty="0" err="1"/>
              <a:t>Conclusion</a:t>
            </a:r>
            <a:r>
              <a:rPr lang="es-ES" sz="2600" dirty="0"/>
              <a:t>: Use R.F as </a:t>
            </a:r>
            <a:r>
              <a:rPr lang="es-ES" sz="2600" dirty="0" err="1"/>
              <a:t>it</a:t>
            </a:r>
            <a:r>
              <a:rPr lang="es-ES" sz="2600" dirty="0"/>
              <a:t> </a:t>
            </a:r>
            <a:r>
              <a:rPr lang="es-ES" sz="2600" dirty="0" err="1"/>
              <a:t>is</a:t>
            </a:r>
            <a:r>
              <a:rPr lang="es-ES" sz="2600" dirty="0"/>
              <a:t> </a:t>
            </a:r>
            <a:r>
              <a:rPr lang="es-ES" sz="2600" dirty="0" err="1"/>
              <a:t>less</a:t>
            </a:r>
            <a:r>
              <a:rPr lang="es-ES" sz="2600" dirty="0"/>
              <a:t> </a:t>
            </a:r>
            <a:r>
              <a:rPr lang="es-ES" sz="2600" dirty="0" err="1"/>
              <a:t>computational</a:t>
            </a:r>
            <a:r>
              <a:rPr lang="es-ES" sz="2600" dirty="0"/>
              <a:t> </a:t>
            </a:r>
            <a:r>
              <a:rPr lang="es-ES" sz="2600" dirty="0" err="1"/>
              <a:t>expensive</a:t>
            </a:r>
            <a:endParaRPr 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6AA556-E194-4011-8949-88C8D176E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" y="3276600"/>
            <a:ext cx="5867400" cy="34201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C4E0CA-9005-4DE1-87B4-A801EF01C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5482" y="2264773"/>
            <a:ext cx="5486876" cy="363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47" y="142089"/>
            <a:ext cx="734151" cy="734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Time Series Analysis:</a:t>
            </a:r>
            <a:br>
              <a:rPr lang="en-US" sz="3200" dirty="0"/>
            </a:br>
            <a:r>
              <a:rPr lang="en-US" sz="2800" i="1" dirty="0"/>
              <a:t>Methodology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1"/>
          <p:cNvSpPr txBox="1">
            <a:spLocks/>
          </p:cNvSpPr>
          <p:nvPr/>
        </p:nvSpPr>
        <p:spPr>
          <a:xfrm>
            <a:off x="731520" y="1383920"/>
            <a:ext cx="8056345" cy="891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To forecast daily bike demand for the next year, we employed univariate time series analysis in SAS.</a:t>
            </a:r>
          </a:p>
        </p:txBody>
      </p:sp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8" y="3070695"/>
            <a:ext cx="3523082" cy="310467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4657980" y="3039699"/>
            <a:ext cx="4087050" cy="3135670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533400" y="2743200"/>
            <a:ext cx="3944430" cy="68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Initial Daily Bike Demand</a:t>
            </a:r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4485239" y="2743200"/>
            <a:ext cx="4338873" cy="685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First Order Difference</a:t>
            </a:r>
          </a:p>
        </p:txBody>
      </p:sp>
    </p:spTree>
    <p:extLst>
      <p:ext uri="{BB962C8B-B14F-4D97-AF65-F5344CB8AC3E}">
        <p14:creationId xmlns:p14="http://schemas.microsoft.com/office/powerpoint/2010/main" val="4015934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47" y="142089"/>
            <a:ext cx="734151" cy="734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Time Series Analysis:</a:t>
            </a:r>
            <a:br>
              <a:rPr lang="en-US" sz="3200" dirty="0"/>
            </a:br>
            <a:r>
              <a:rPr lang="en-US" sz="2800" i="1" dirty="0"/>
              <a:t>Methodology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1"/>
          <p:cNvSpPr txBox="1">
            <a:spLocks/>
          </p:cNvSpPr>
          <p:nvPr/>
        </p:nvSpPr>
        <p:spPr>
          <a:xfrm>
            <a:off x="731521" y="1383920"/>
            <a:ext cx="3916680" cy="891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4"/>
          <a:srcRect t="1688"/>
          <a:stretch/>
        </p:blipFill>
        <p:spPr>
          <a:xfrm>
            <a:off x="471639" y="2395746"/>
            <a:ext cx="4100361" cy="42668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3D82A-B5A9-4C5F-8604-84C816BDC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809" y="3200400"/>
            <a:ext cx="4535319" cy="3424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CFCE28-06D7-401C-B630-F0C49BB448DF}"/>
              </a:ext>
            </a:extLst>
          </p:cNvPr>
          <p:cNvSpPr txBox="1"/>
          <p:nvPr/>
        </p:nvSpPr>
        <p:spPr>
          <a:xfrm flipH="1">
            <a:off x="1173077" y="1337569"/>
            <a:ext cx="3094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 </a:t>
            </a:r>
            <a:r>
              <a:rPr lang="es-ES" dirty="0" err="1"/>
              <a:t>difference</a:t>
            </a:r>
            <a:endParaRPr lang="es-ES" dirty="0"/>
          </a:p>
          <a:p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Stationary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847EF2-3628-4AF2-AE6B-CCF94108E9B3}"/>
              </a:ext>
            </a:extLst>
          </p:cNvPr>
          <p:cNvCxnSpPr/>
          <p:nvPr/>
        </p:nvCxnSpPr>
        <p:spPr>
          <a:xfrm>
            <a:off x="2133600" y="16764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8B32DF-81DA-437F-BC3E-FC2A85AF1864}"/>
              </a:ext>
            </a:extLst>
          </p:cNvPr>
          <p:cNvSpPr txBox="1"/>
          <p:nvPr/>
        </p:nvSpPr>
        <p:spPr>
          <a:xfrm>
            <a:off x="5334000" y="1383920"/>
            <a:ext cx="3024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            ARIMA (1,2,1)</a:t>
            </a:r>
          </a:p>
          <a:p>
            <a:endParaRPr lang="es-ES" dirty="0"/>
          </a:p>
          <a:p>
            <a:r>
              <a:rPr lang="es-ES" dirty="0"/>
              <a:t>                </a:t>
            </a:r>
          </a:p>
          <a:p>
            <a:r>
              <a:rPr lang="es-ES" dirty="0"/>
              <a:t>	     </a:t>
            </a:r>
            <a:r>
              <a:rPr lang="es-ES" dirty="0" err="1"/>
              <a:t>Right</a:t>
            </a:r>
            <a:r>
              <a:rPr lang="es-ES" dirty="0"/>
              <a:t> </a:t>
            </a:r>
            <a:r>
              <a:rPr lang="es-ES" dirty="0" err="1"/>
              <a:t>model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E99A215-490E-41C8-9227-954371EE535A}"/>
              </a:ext>
            </a:extLst>
          </p:cNvPr>
          <p:cNvCxnSpPr/>
          <p:nvPr/>
        </p:nvCxnSpPr>
        <p:spPr>
          <a:xfrm>
            <a:off x="6705600" y="1752600"/>
            <a:ext cx="0" cy="508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029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47" y="142089"/>
            <a:ext cx="734151" cy="734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Time Series Analysis:</a:t>
            </a:r>
            <a:br>
              <a:rPr lang="en-US" sz="3200" dirty="0"/>
            </a:br>
            <a:r>
              <a:rPr lang="en-US" sz="2800" i="1" dirty="0"/>
              <a:t>Key Findings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731520" y="1329328"/>
            <a:ext cx="8056345" cy="5512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Based on model comparison using ACF and PACF, we concluded at the ARIMA(1,2,1) model was appropriate with estimates for MA(1)=0.91 and AR(1)=0.26.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2057400" y="2667000"/>
            <a:ext cx="5410200" cy="40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81" y="4479382"/>
            <a:ext cx="2094619" cy="20946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44" y="4451821"/>
            <a:ext cx="2149741" cy="21497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" y="4451821"/>
            <a:ext cx="2149741" cy="2149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4" name="Picture 2" descr="Image result for capital bikeshare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23" b="469"/>
          <a:stretch/>
        </p:blipFill>
        <p:spPr bwMode="auto">
          <a:xfrm>
            <a:off x="0" y="0"/>
            <a:ext cx="9144000" cy="364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00760" y="4488879"/>
            <a:ext cx="2885440" cy="200054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 is the most effective algorithm for prediction; time of day is the single most important variable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57800" y="4426391"/>
            <a:ext cx="2885440" cy="2200603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ARIMA(1,2,1) model with second degree difference is most appropriate for predicting 2013 daily bike demand</a:t>
            </a: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91714" y="4479382"/>
            <a:ext cx="0" cy="198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02" y="3886200"/>
            <a:ext cx="8062761" cy="53454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8323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81" y="4479382"/>
            <a:ext cx="2094619" cy="20946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744" y="4451821"/>
            <a:ext cx="2149741" cy="21497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" y="4451821"/>
            <a:ext cx="2149741" cy="2149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4" name="Picture 2" descr="Image result for capital bikeshare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623" b="469"/>
          <a:stretch/>
        </p:blipFill>
        <p:spPr bwMode="auto">
          <a:xfrm>
            <a:off x="0" y="0"/>
            <a:ext cx="9144000" cy="364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5934" y="4680305"/>
            <a:ext cx="2885440" cy="169277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Supervised learning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 bike rental demand given weather conditions and day of week/time of day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38329" y="4578323"/>
            <a:ext cx="3117147" cy="184665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Predict future bikeshare usage based on time-based patterns of historical usage.</a:t>
            </a:r>
          </a:p>
          <a:p>
            <a:pPr algn="ctr">
              <a:spcAft>
                <a:spcPts val="600"/>
              </a:spcAft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Time Series analysis</a:t>
            </a:r>
          </a:p>
          <a:p>
            <a:pPr algn="ctr">
              <a:spcAft>
                <a:spcPts val="600"/>
              </a:spcAft>
            </a:pPr>
            <a:endParaRPr lang="en-US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724400" y="4680305"/>
            <a:ext cx="0" cy="19893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402" y="3886200"/>
            <a:ext cx="8062761" cy="53454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8106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23" name="Content Placeholder 1"/>
          <p:cNvSpPr txBox="1">
            <a:spLocks/>
          </p:cNvSpPr>
          <p:nvPr/>
        </p:nvSpPr>
        <p:spPr>
          <a:xfrm>
            <a:off x="731520" y="1383920"/>
            <a:ext cx="8056345" cy="51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For prediction of bike demand we used the following supervised learning algorithms: </a:t>
            </a:r>
          </a:p>
          <a:p>
            <a:r>
              <a:rPr lang="en-US" sz="2600" dirty="0"/>
              <a:t>General linear modeling with LASSO variable selection</a:t>
            </a:r>
          </a:p>
          <a:p>
            <a:r>
              <a:rPr lang="en-US" sz="2600" dirty="0"/>
              <a:t>Regression tree modeling, Bagging, Random Forest, and Boosting </a:t>
            </a:r>
          </a:p>
          <a:p>
            <a:r>
              <a:rPr lang="en-US" sz="2600" dirty="0"/>
              <a:t>Generalized additive modeling</a:t>
            </a:r>
          </a:p>
          <a:p>
            <a:endParaRPr lang="en-US" sz="2600" dirty="0"/>
          </a:p>
          <a:p>
            <a:pPr marL="0" indent="0">
              <a:buNone/>
            </a:pPr>
            <a:r>
              <a:rPr lang="en-US" sz="2600" dirty="0"/>
              <a:t>We then used in and out of sample mean squared error to compare model performance.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Methodology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18359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Key Findings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86196"/>
            <a:ext cx="6769204" cy="2622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1"/>
          <p:cNvSpPr txBox="1">
            <a:spLocks/>
          </p:cNvSpPr>
          <p:nvPr/>
        </p:nvSpPr>
        <p:spPr>
          <a:xfrm>
            <a:off x="630455" y="3925133"/>
            <a:ext cx="8056345" cy="1713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673A8E-9BE7-45CC-B3C7-A8002720B54E}"/>
              </a:ext>
            </a:extLst>
          </p:cNvPr>
          <p:cNvSpPr txBox="1"/>
          <p:nvPr/>
        </p:nvSpPr>
        <p:spPr>
          <a:xfrm>
            <a:off x="1171529" y="4494641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Predictive</a:t>
            </a:r>
            <a:r>
              <a:rPr lang="es-ES" dirty="0"/>
              <a:t> </a:t>
            </a:r>
            <a:r>
              <a:rPr lang="es-ES" dirty="0" err="1"/>
              <a:t>power</a:t>
            </a:r>
            <a:r>
              <a:rPr lang="es-ES" dirty="0"/>
              <a:t>(</a:t>
            </a:r>
            <a:r>
              <a:rPr lang="es-ES" dirty="0" err="1"/>
              <a:t>mspe</a:t>
            </a:r>
            <a:r>
              <a:rPr lang="es-ES" dirty="0"/>
              <a:t>)                          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forest</a:t>
            </a:r>
            <a:r>
              <a:rPr lang="es-ES" dirty="0"/>
              <a:t> and </a:t>
            </a:r>
            <a:r>
              <a:rPr lang="es-ES" dirty="0" err="1"/>
              <a:t>Boosting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Interpretability</a:t>
            </a:r>
            <a:r>
              <a:rPr lang="es-ES" dirty="0"/>
              <a:t>                                          </a:t>
            </a:r>
            <a:r>
              <a:rPr lang="es-ES" dirty="0" err="1"/>
              <a:t>Regression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 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F21372-6B73-41E2-8483-8D9025324E07}"/>
              </a:ext>
            </a:extLst>
          </p:cNvPr>
          <p:cNvCxnSpPr/>
          <p:nvPr/>
        </p:nvCxnSpPr>
        <p:spPr>
          <a:xfrm>
            <a:off x="3657600" y="47244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8EB4A1-4581-4626-A3AA-F724413616ED}"/>
              </a:ext>
            </a:extLst>
          </p:cNvPr>
          <p:cNvCxnSpPr/>
          <p:nvPr/>
        </p:nvCxnSpPr>
        <p:spPr>
          <a:xfrm>
            <a:off x="3657600" y="52578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Key Findings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19" name="Content Placeholder 1"/>
          <p:cNvSpPr txBox="1">
            <a:spLocks/>
          </p:cNvSpPr>
          <p:nvPr/>
        </p:nvSpPr>
        <p:spPr>
          <a:xfrm>
            <a:off x="630455" y="1427042"/>
            <a:ext cx="8056345" cy="3525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Further, we consistently saw across models that </a:t>
            </a:r>
            <a:r>
              <a:rPr lang="en-US" b="1" dirty="0"/>
              <a:t>hour</a:t>
            </a:r>
            <a:r>
              <a:rPr lang="en-US" dirty="0"/>
              <a:t> was the strongest predictor. </a:t>
            </a:r>
            <a:r>
              <a:rPr lang="en-US" b="1" dirty="0"/>
              <a:t>Temperature</a:t>
            </a:r>
            <a:r>
              <a:rPr lang="en-US" dirty="0"/>
              <a:t> and </a:t>
            </a:r>
            <a:r>
              <a:rPr lang="en-US" b="1" dirty="0"/>
              <a:t>Humidity </a:t>
            </a:r>
            <a:r>
              <a:rPr lang="en-US" dirty="0"/>
              <a:t>were also consistently a key predictor along with </a:t>
            </a:r>
            <a:r>
              <a:rPr lang="en-US" b="1" dirty="0"/>
              <a:t>season</a:t>
            </a:r>
            <a:r>
              <a:rPr lang="en-US" dirty="0"/>
              <a:t>, while </a:t>
            </a:r>
            <a:r>
              <a:rPr lang="en-US" b="1" dirty="0"/>
              <a:t>holiday</a:t>
            </a:r>
            <a:r>
              <a:rPr lang="en-US" dirty="0"/>
              <a:t> was much less predictive across models. </a:t>
            </a:r>
          </a:p>
          <a:p>
            <a:pPr marL="0" indent="0">
              <a:buNone/>
            </a:pPr>
            <a:r>
              <a:rPr lang="en-US" b="1" dirty="0"/>
              <a:t>Year</a:t>
            </a:r>
            <a:r>
              <a:rPr lang="en-US" dirty="0"/>
              <a:t> was also highly predictive across models, with demand higher in 2012 than 2011, suggesting an increase in </a:t>
            </a:r>
            <a:r>
              <a:rPr lang="en-US" dirty="0" err="1"/>
              <a:t>bikeshare</a:t>
            </a:r>
            <a:r>
              <a:rPr lang="en-US" dirty="0"/>
              <a:t> popularity year over year.</a:t>
            </a:r>
          </a:p>
        </p:txBody>
      </p:sp>
    </p:spTree>
    <p:extLst>
      <p:ext uri="{BB962C8B-B14F-4D97-AF65-F5344CB8AC3E}">
        <p14:creationId xmlns:p14="http://schemas.microsoft.com/office/powerpoint/2010/main" val="155484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Regression Tree Model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/>
          <a:stretch>
            <a:fillRect/>
          </a:stretch>
        </p:blipFill>
        <p:spPr>
          <a:xfrm>
            <a:off x="1143000" y="2330573"/>
            <a:ext cx="7342462" cy="4222627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31520" y="1383920"/>
            <a:ext cx="8056345" cy="89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Our initial regression tree was very large, which could result in overfitting and low out of sample prediction rate.</a:t>
            </a:r>
          </a:p>
        </p:txBody>
      </p:sp>
    </p:spTree>
    <p:extLst>
      <p:ext uri="{BB962C8B-B14F-4D97-AF65-F5344CB8AC3E}">
        <p14:creationId xmlns:p14="http://schemas.microsoft.com/office/powerpoint/2010/main" val="11824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57400" y="2727298"/>
            <a:ext cx="5303520" cy="3959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Regression Tree Model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31520" y="1383920"/>
            <a:ext cx="8203880" cy="166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While </a:t>
            </a:r>
            <a:r>
              <a:rPr lang="en-US" sz="2600" dirty="0" err="1"/>
              <a:t>cp</a:t>
            </a:r>
            <a:r>
              <a:rPr lang="en-US" sz="2600" dirty="0"/>
              <a:t> score vs. relative error suggests we should have chosen a larger tree with up to 30 splits, we ultimately decided to use a tree with 10 to avoid unnecessary model complexity.</a:t>
            </a:r>
          </a:p>
        </p:txBody>
      </p:sp>
    </p:spTree>
    <p:extLst>
      <p:ext uri="{BB962C8B-B14F-4D97-AF65-F5344CB8AC3E}">
        <p14:creationId xmlns:p14="http://schemas.microsoft.com/office/powerpoint/2010/main" val="3718545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71639" y="-6179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Regression Tree Model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87141" y="1106904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31520" y="1383920"/>
            <a:ext cx="8056345" cy="891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Our smaller final tree still resulted in strong MSE and MSPE scores: 15,534.63 and 16,778.2, respectively. </a:t>
            </a:r>
          </a:p>
        </p:txBody>
      </p:sp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0" y="2133600"/>
            <a:ext cx="6338888" cy="461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3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7" y="-1"/>
            <a:ext cx="384202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35521" y="-1659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Supervised Learning:</a:t>
            </a:r>
            <a:br>
              <a:rPr lang="en-US" sz="3200" dirty="0"/>
            </a:br>
            <a:r>
              <a:rPr lang="en-US" sz="2800" i="1" dirty="0"/>
              <a:t>Random forest</a:t>
            </a:r>
            <a:endParaRPr lang="en-US" sz="3200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35521" y="1143000"/>
            <a:ext cx="8171848" cy="0"/>
          </a:xfrm>
          <a:prstGeom prst="line">
            <a:avLst/>
          </a:prstGeom>
          <a:ln w="28575">
            <a:solidFill>
              <a:srgbClr val="65656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9" y="131010"/>
            <a:ext cx="753471" cy="753471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84154" y="1836009"/>
            <a:ext cx="8056345" cy="4864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6AED12-C165-436A-9971-C620FCE528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90600" y="2514600"/>
            <a:ext cx="5486400" cy="40108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6F7E16-8857-41B6-A7A0-F982B331D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871" y="2616899"/>
            <a:ext cx="2882175" cy="2536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8DC3E4-0C05-4731-8176-105AD75EA7B8}"/>
              </a:ext>
            </a:extLst>
          </p:cNvPr>
          <p:cNvSpPr txBox="1"/>
          <p:nvPr/>
        </p:nvSpPr>
        <p:spPr>
          <a:xfrm>
            <a:off x="1143000" y="1661064"/>
            <a:ext cx="7216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60% </a:t>
            </a:r>
            <a:r>
              <a:rPr lang="es-ES" sz="2400" dirty="0" err="1"/>
              <a:t>reduction</a:t>
            </a:r>
            <a:r>
              <a:rPr lang="es-ES" sz="2400" dirty="0"/>
              <a:t> in MSE and 25% in MSPE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respect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the </a:t>
            </a:r>
            <a:r>
              <a:rPr lang="es-ES" sz="2400" dirty="0" err="1"/>
              <a:t>regression</a:t>
            </a:r>
            <a:r>
              <a:rPr lang="es-ES" sz="2400" dirty="0"/>
              <a:t> </a:t>
            </a:r>
            <a:r>
              <a:rPr lang="es-ES" sz="2400" dirty="0" err="1"/>
              <a:t>tree</a:t>
            </a:r>
            <a:r>
              <a:rPr lang="es-ES" sz="2400" dirty="0"/>
              <a:t>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9110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Helvetica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</TotalTime>
  <Words>549</Words>
  <Application>Microsoft Office PowerPoint</Application>
  <PresentationFormat>On-screen Show (4:3)</PresentationFormat>
  <Paragraphs>65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Helvetica</vt:lpstr>
      <vt:lpstr>Office Theme</vt:lpstr>
      <vt:lpstr> Capital Bikeshare Demand Forecasting</vt:lpstr>
      <vt:lpstr>S</vt:lpstr>
      <vt:lpstr>Supervised Learning: Methodology</vt:lpstr>
      <vt:lpstr>Supervised Learning: Key Findings</vt:lpstr>
      <vt:lpstr>Supervised Learning: Key Findings</vt:lpstr>
      <vt:lpstr>Supervised Learning: Regression Tree Model</vt:lpstr>
      <vt:lpstr>Supervised Learning: Regression Tree Model</vt:lpstr>
      <vt:lpstr>Supervised Learning: Regression Tree Model</vt:lpstr>
      <vt:lpstr>Supervised Learning: Random forest</vt:lpstr>
      <vt:lpstr>Supervised Learning: Boosting</vt:lpstr>
      <vt:lpstr>Time Series Analysis: Methodology</vt:lpstr>
      <vt:lpstr>Time Series Analysis: Methodology</vt:lpstr>
      <vt:lpstr>Time Series Analysis: Key Findings</vt:lpstr>
      <vt:lpstr>S</vt:lpstr>
    </vt:vector>
  </TitlesOfParts>
  <Company>Burke,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sharing Demand Forecasting &amp; Anomaly Detection</dc:title>
  <dc:creator>Ledbetter, Maggie</dc:creator>
  <cp:lastModifiedBy>Adrian Valles Iñarrea</cp:lastModifiedBy>
  <cp:revision>45</cp:revision>
  <dcterms:created xsi:type="dcterms:W3CDTF">2018-03-31T20:44:23Z</dcterms:created>
  <dcterms:modified xsi:type="dcterms:W3CDTF">2018-04-17T15:27:52Z</dcterms:modified>
</cp:coreProperties>
</file>